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15"/>
  </p:notesMasterIdLst>
  <p:handoutMasterIdLst>
    <p:handoutMasterId r:id="rId16"/>
  </p:handoutMasterIdLst>
  <p:sldIdLst>
    <p:sldId id="379" r:id="rId2"/>
    <p:sldId id="380" r:id="rId3"/>
    <p:sldId id="382" r:id="rId4"/>
    <p:sldId id="383" r:id="rId5"/>
    <p:sldId id="384" r:id="rId6"/>
    <p:sldId id="387" r:id="rId7"/>
    <p:sldId id="389" r:id="rId8"/>
    <p:sldId id="381" r:id="rId9"/>
    <p:sldId id="385" r:id="rId10"/>
    <p:sldId id="386" r:id="rId11"/>
    <p:sldId id="391" r:id="rId12"/>
    <p:sldId id="388" r:id="rId13"/>
    <p:sldId id="390" r:id="rId14"/>
  </p:sldIdLst>
  <p:sldSz cx="9144000" cy="6858000" type="screen4x3"/>
  <p:notesSz cx="6797675" cy="9926638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BDF"/>
    <a:srgbClr val="8FB0D3"/>
    <a:srgbClr val="00A2BA"/>
    <a:srgbClr val="003B74"/>
    <a:srgbClr val="7FC6B8"/>
    <a:srgbClr val="BBCC00"/>
    <a:srgbClr val="AC006B"/>
    <a:srgbClr val="00505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8" autoAdjust="0"/>
    <p:restoredTop sz="96518" autoAdjust="0"/>
  </p:normalViewPr>
  <p:slideViewPr>
    <p:cSldViewPr>
      <p:cViewPr>
        <p:scale>
          <a:sx n="75" d="100"/>
          <a:sy n="75" d="100"/>
        </p:scale>
        <p:origin x="-1266" y="-366"/>
      </p:cViewPr>
      <p:guideLst>
        <p:guide orient="horz" pos="4069"/>
        <p:guide pos="5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730"/>
    </p:cViewPr>
  </p:sorterViewPr>
  <p:notesViewPr>
    <p:cSldViewPr>
      <p:cViewPr varScale="1">
        <p:scale>
          <a:sx n="46" d="100"/>
          <a:sy n="46" d="100"/>
        </p:scale>
        <p:origin x="-3066" y="-96"/>
      </p:cViewPr>
      <p:guideLst>
        <p:guide orient="horz" pos="3126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8F8D87E-F08C-4D26-8D25-C306E02476F5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70CB7318-B5F0-45F7-BF77-B8133500654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75600"/>
            <a:ext cx="7160400" cy="10668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25513" y="1828800"/>
            <a:ext cx="7146949" cy="3506400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659688" cy="1066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25513" y="2286000"/>
            <a:ext cx="7648575" cy="3048000"/>
          </a:xfrm>
        </p:spPr>
        <p:txBody>
          <a:bodyPr/>
          <a:lstStyle/>
          <a:p>
            <a:pPr lvl="0"/>
            <a:endParaRPr lang="nl-NL" noProof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659688" cy="1066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25513" y="2286000"/>
            <a:ext cx="3748087" cy="3048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26000" y="2286000"/>
            <a:ext cx="3748088" cy="3048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6596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title style</a:t>
            </a:r>
          </a:p>
        </p:txBody>
      </p:sp>
      <p:sp>
        <p:nvSpPr>
          <p:cNvPr id="3076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2286000"/>
            <a:ext cx="76485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270353" name="Rectangle 17"/>
          <p:cNvSpPr>
            <a:spLocks noChangeArrowheads="1"/>
          </p:cNvSpPr>
          <p:nvPr/>
        </p:nvSpPr>
        <p:spPr bwMode="auto">
          <a:xfrm>
            <a:off x="7640638" y="6297613"/>
            <a:ext cx="5397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fld id="{3433EEC5-93AC-442C-B1E6-DC692E4AC14A}" type="slidenum">
              <a:rPr lang="nl-NL" sz="1300"/>
              <a:pPr>
                <a:defRPr/>
              </a:pPr>
              <a:t>‹nr.›</a:t>
            </a:fld>
            <a:endParaRPr lang="nl-NL" sz="1300"/>
          </a:p>
        </p:txBody>
      </p:sp>
      <p:sp>
        <p:nvSpPr>
          <p:cNvPr id="270355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270356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pic>
        <p:nvPicPr>
          <p:cNvPr id="3080" name="Picture 21" descr="TU_Delft_2.png                                                 00095E43Smidswater Server              C1CD65DB: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" y="6184900"/>
            <a:ext cx="88741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358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270359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300">
                <a:solidFill>
                  <a:schemeClr val="bg2"/>
                </a:solidFill>
                <a:latin typeface="ArialMS" charset="0"/>
              </a:rPr>
              <a:t>Laser Swarm</a:t>
            </a:r>
            <a:endParaRPr lang="nl-NL" sz="1400">
              <a:solidFill>
                <a:schemeClr val="bg2"/>
              </a:solidFill>
              <a:latin typeface="ArialMS" charset="0"/>
            </a:endParaRPr>
          </a:p>
        </p:txBody>
      </p:sp>
      <p:sp>
        <p:nvSpPr>
          <p:cNvPr id="270364" name="Rectangle 28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</p:sldLayoutIdLst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5pPr>
      <a:lvl6pPr marL="1314450" indent="-857250" algn="l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5pPr>
      <a:lvl6pPr marL="2176463" indent="-190500" algn="l" rtl="0" fontAlgn="base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fontAlgn="base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fontAlgn="base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fontAlgn="base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7575" y="562000"/>
            <a:ext cx="7159625" cy="1066800"/>
          </a:xfrm>
        </p:spPr>
        <p:txBody>
          <a:bodyPr/>
          <a:lstStyle/>
          <a:p>
            <a:pPr eaLnBrk="1" hangingPunct="1"/>
            <a:r>
              <a:rPr lang="en-US" dirty="0" smtClean="0"/>
              <a:t>Attitude and Orbital Determination and Control Subsystem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798638"/>
            <a:ext cx="7648575" cy="3505200"/>
          </a:xfrm>
        </p:spPr>
        <p:txBody>
          <a:bodyPr/>
          <a:lstStyle/>
          <a:p>
            <a:pPr marL="0" indent="0">
              <a:lnSpc>
                <a:spcPct val="110000"/>
              </a:lnSpc>
            </a:pPr>
            <a:r>
              <a:rPr lang="en-US" sz="2400" dirty="0" smtClean="0"/>
              <a:t> Emitter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</a:t>
            </a:r>
            <a:r>
              <a:rPr lang="en-US" sz="2200" dirty="0" smtClean="0"/>
              <a:t>Attitude determination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</a:t>
            </a:r>
            <a:r>
              <a:rPr lang="en-US" sz="2200" dirty="0" smtClean="0"/>
              <a:t>Attitude control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</a:t>
            </a:r>
            <a:r>
              <a:rPr lang="en-US" sz="2200" dirty="0" smtClean="0"/>
              <a:t>Orbit control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</a:t>
            </a:r>
            <a:r>
              <a:rPr lang="en-US" sz="2200" dirty="0" smtClean="0"/>
              <a:t>Pointing</a:t>
            </a:r>
            <a:endParaRPr lang="en-US" sz="2200" dirty="0" smtClean="0"/>
          </a:p>
          <a:p>
            <a:pPr marL="0" indent="0">
              <a:lnSpc>
                <a:spcPct val="110000"/>
              </a:lnSpc>
            </a:pPr>
            <a:r>
              <a:rPr lang="en-US" sz="2400" dirty="0" smtClean="0"/>
              <a:t> </a:t>
            </a:r>
            <a:r>
              <a:rPr lang="en-US" sz="2400" dirty="0" smtClean="0"/>
              <a:t>Receiver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Attitude determination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Attitude control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Orbit control</a:t>
            </a:r>
          </a:p>
          <a:p>
            <a:pPr marL="381000" lvl="1" indent="0">
              <a:lnSpc>
                <a:spcPct val="110000"/>
              </a:lnSpc>
            </a:pPr>
            <a:r>
              <a:rPr lang="en-US" sz="2200" dirty="0" smtClean="0"/>
              <a:t> Pointing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Reaction</a:t>
            </a:r>
            <a:r>
              <a:rPr lang="nl-NL" dirty="0" smtClean="0"/>
              <a:t> </a:t>
            </a:r>
            <a:r>
              <a:rPr lang="nl-NL" dirty="0" err="1" smtClean="0"/>
              <a:t>Wheels</a:t>
            </a:r>
            <a:r>
              <a:rPr lang="nl-NL" dirty="0" smtClean="0"/>
              <a:t> </a:t>
            </a:r>
            <a:r>
              <a:rPr lang="nl-NL" dirty="0" err="1" smtClean="0"/>
              <a:t>Receiver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Total </a:t>
            </a:r>
            <a:r>
              <a:rPr lang="nl-NL" dirty="0" err="1" smtClean="0"/>
              <a:t>disturbance</a:t>
            </a:r>
            <a:r>
              <a:rPr lang="nl-NL" dirty="0" smtClean="0"/>
              <a:t> </a:t>
            </a:r>
            <a:r>
              <a:rPr lang="nl-NL" dirty="0" err="1" smtClean="0"/>
              <a:t>torque</a:t>
            </a:r>
            <a:r>
              <a:rPr lang="nl-NL" dirty="0" smtClean="0"/>
              <a:t> 1.65 ·10</a:t>
            </a:r>
            <a:r>
              <a:rPr lang="nl-NL" baseline="30000" dirty="0" smtClean="0"/>
              <a:t>-5 </a:t>
            </a:r>
            <a:r>
              <a:rPr lang="nl-NL" dirty="0" err="1" smtClean="0"/>
              <a:t>Nm</a:t>
            </a:r>
            <a:endParaRPr lang="nl-NL" dirty="0" smtClean="0"/>
          </a:p>
          <a:p>
            <a:r>
              <a:rPr lang="nl-NL" dirty="0" err="1" smtClean="0"/>
              <a:t>Safety</a:t>
            </a:r>
            <a:r>
              <a:rPr lang="nl-NL" dirty="0" smtClean="0"/>
              <a:t> margin of 2</a:t>
            </a:r>
          </a:p>
          <a:p>
            <a:r>
              <a:rPr lang="nl-NL" dirty="0" err="1" smtClean="0"/>
              <a:t>Torque</a:t>
            </a:r>
            <a:r>
              <a:rPr lang="nl-NL" dirty="0" smtClean="0"/>
              <a:t> </a:t>
            </a:r>
            <a:r>
              <a:rPr lang="nl-NL" dirty="0" err="1" smtClean="0"/>
              <a:t>requirement</a:t>
            </a:r>
            <a:r>
              <a:rPr lang="nl-NL" dirty="0" smtClean="0"/>
              <a:t> 3.31·10</a:t>
            </a:r>
            <a:r>
              <a:rPr lang="nl-NL" baseline="30000" dirty="0" smtClean="0"/>
              <a:t>-5</a:t>
            </a:r>
            <a:r>
              <a:rPr lang="nl-NL" dirty="0" smtClean="0"/>
              <a:t> </a:t>
            </a:r>
            <a:r>
              <a:rPr lang="nl-NL" dirty="0" err="1" smtClean="0"/>
              <a:t>Nm</a:t>
            </a:r>
            <a:endParaRPr lang="nl-NL" dirty="0" smtClean="0"/>
          </a:p>
          <a:p>
            <a:pPr>
              <a:buNone/>
            </a:pPr>
            <a:r>
              <a:rPr lang="nl-NL" baseline="30000" dirty="0" smtClean="0"/>
              <a:t> </a:t>
            </a:r>
            <a:endParaRPr lang="nl-NL" dirty="0"/>
          </a:p>
        </p:txBody>
      </p:sp>
      <p:pic>
        <p:nvPicPr>
          <p:cNvPr id="4" name="Afbeelding 3" descr="reactionwhe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780928"/>
            <a:ext cx="4680520" cy="2756625"/>
          </a:xfrm>
          <a:prstGeom prst="rect">
            <a:avLst/>
          </a:prstGeom>
        </p:spPr>
      </p:pic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4572001" y="3140968"/>
            <a:ext cx="39604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nl-NL" sz="2000" kern="0" dirty="0" err="1" smtClean="0">
                <a:latin typeface="+mn-lt"/>
              </a:rPr>
              <a:t>Angular</a:t>
            </a:r>
            <a:r>
              <a:rPr lang="nl-NL" sz="2000" kern="0" dirty="0" smtClean="0">
                <a:latin typeface="+mn-lt"/>
              </a:rPr>
              <a:t> </a:t>
            </a:r>
            <a:r>
              <a:rPr lang="nl-NL" sz="2000" kern="0" dirty="0" err="1" smtClean="0">
                <a:latin typeface="+mn-lt"/>
              </a:rPr>
              <a:t>acceleration</a:t>
            </a:r>
            <a:r>
              <a:rPr lang="nl-NL" sz="2000" kern="0" dirty="0" smtClean="0">
                <a:latin typeface="+mn-lt"/>
              </a:rPr>
              <a:t> 100 rad/s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lang="nl-NL" sz="2000" kern="0" dirty="0" smtClean="0">
              <a:latin typeface="+mn-lt"/>
            </a:endParaRP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 =</a:t>
            </a:r>
            <a:r>
              <a:rPr kumimoji="0" lang="nl-NL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 mm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nl-NL" sz="2000" kern="0" baseline="0" dirty="0" smtClean="0">
                <a:latin typeface="+mn-lt"/>
              </a:rPr>
              <a:t>b</a:t>
            </a:r>
            <a:r>
              <a:rPr lang="nl-NL" sz="2000" kern="0" dirty="0" smtClean="0">
                <a:latin typeface="+mn-lt"/>
              </a:rPr>
              <a:t> = 11 mm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36 grams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kumimoji="0" lang="nl-NL" sz="2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Attitude </a:t>
            </a:r>
            <a:r>
              <a:rPr lang="nl-NL" dirty="0" err="1" smtClean="0"/>
              <a:t>Control</a:t>
            </a:r>
            <a:r>
              <a:rPr lang="nl-NL" dirty="0" smtClean="0"/>
              <a:t> </a:t>
            </a:r>
            <a:r>
              <a:rPr lang="nl-NL" dirty="0" err="1" smtClean="0"/>
              <a:t>Receiver</a:t>
            </a:r>
            <a:endParaRPr lang="nl-NL" dirty="0"/>
          </a:p>
        </p:txBody>
      </p:sp>
      <p:pic>
        <p:nvPicPr>
          <p:cNvPr id="3" name="Afbeelding 2" descr="AC_set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556792"/>
            <a:ext cx="5832648" cy="4540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Thruster</a:t>
            </a:r>
            <a:r>
              <a:rPr lang="nl-NL" dirty="0" smtClean="0"/>
              <a:t> </a:t>
            </a:r>
            <a:r>
              <a:rPr lang="nl-NL" dirty="0" err="1" smtClean="0"/>
              <a:t>Receiver</a:t>
            </a:r>
            <a:endParaRPr lang="nl-NL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900113" y="1798638"/>
            <a:ext cx="7648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eaLnBrk="0" hangingPunct="0">
              <a:lnSpc>
                <a:spcPct val="110000"/>
              </a:lnSpc>
              <a:buClr>
                <a:schemeClr val="bg2"/>
              </a:buClr>
              <a:buFontTx/>
              <a:buChar char="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l-G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Δ</a:t>
            </a:r>
            <a:r>
              <a:rPr kumimoji="0" lang="nl-NL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 </a:t>
            </a:r>
            <a:r>
              <a:rPr kumimoji="0" lang="nl-NL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requirement</a:t>
            </a:r>
            <a:r>
              <a:rPr kumimoji="0" lang="nl-NL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nl-NL" sz="2400" dirty="0" smtClean="0"/>
              <a:t>165.14 m/s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Mono propellant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thruster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en-US" sz="2400" kern="0" baseline="0" dirty="0" smtClean="0">
                <a:latin typeface="+mn-lt"/>
              </a:rPr>
              <a:t> </a:t>
            </a:r>
            <a:r>
              <a:rPr lang="en-US" sz="2400" kern="0" baseline="0" dirty="0" err="1" smtClean="0">
                <a:latin typeface="+mn-lt"/>
              </a:rPr>
              <a:t>I</a:t>
            </a:r>
            <a:r>
              <a:rPr lang="en-US" sz="2400" kern="0" baseline="-25000" dirty="0" err="1" smtClean="0">
                <a:latin typeface="+mn-lt"/>
              </a:rPr>
              <a:t>sp</a:t>
            </a:r>
            <a:r>
              <a:rPr lang="en-US" sz="2400" kern="0" baseline="-25000" dirty="0" smtClean="0">
                <a:latin typeface="+mn-lt"/>
              </a:rPr>
              <a:t> </a:t>
            </a:r>
            <a:r>
              <a:rPr lang="en-US" sz="2400" kern="0" dirty="0" smtClean="0">
                <a:latin typeface="+mn-lt"/>
              </a:rPr>
              <a:t>= 120 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Fuel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mass 1.77 kg</a:t>
            </a:r>
          </a:p>
          <a:p>
            <a:pPr lvl="1" algn="l" eaLnBrk="0" hangingPunct="0">
              <a:lnSpc>
                <a:spcPct val="110000"/>
              </a:lnSpc>
              <a:buClr>
                <a:schemeClr val="bg2"/>
              </a:buClr>
              <a:buFontTx/>
              <a:buChar char="•"/>
            </a:pPr>
            <a:r>
              <a:rPr lang="en-US" sz="2400" kern="0" baseline="0" dirty="0" smtClean="0">
                <a:latin typeface="+mn-lt"/>
              </a:rPr>
              <a:t> Hydrogen Peroxide</a:t>
            </a:r>
            <a:r>
              <a:rPr lang="en-US" sz="2400" kern="0" dirty="0" smtClean="0">
                <a:latin typeface="+mn-lt"/>
              </a:rPr>
              <a:t> 1.23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412776"/>
            <a:ext cx="4488160" cy="336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4319464" y="580526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/>
              <a:t>Source</a:t>
            </a:r>
            <a:r>
              <a:rPr lang="nl-NL" sz="1400" dirty="0" smtClean="0"/>
              <a:t>: http://www.micro-a.net</a:t>
            </a:r>
            <a:endParaRPr lang="nl-NL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Pointing</a:t>
            </a:r>
            <a:r>
              <a:rPr lang="nl-NL" dirty="0" smtClean="0"/>
              <a:t> </a:t>
            </a:r>
            <a:r>
              <a:rPr lang="nl-NL" dirty="0" err="1" smtClean="0"/>
              <a:t>Receiver</a:t>
            </a:r>
            <a:endParaRPr lang="nl-NL" dirty="0"/>
          </a:p>
        </p:txBody>
      </p:sp>
      <p:pic>
        <p:nvPicPr>
          <p:cNvPr id="5" name="Afbeelding 4" descr="point_set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7" y="1556792"/>
            <a:ext cx="5616625" cy="4553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575" y="-27384"/>
            <a:ext cx="7160400" cy="1066800"/>
          </a:xfrm>
        </p:spPr>
        <p:txBody>
          <a:bodyPr/>
          <a:lstStyle/>
          <a:p>
            <a:r>
              <a:rPr lang="nl-NL" dirty="0" err="1" smtClean="0"/>
              <a:t>Emitter</a:t>
            </a:r>
            <a:r>
              <a:rPr lang="nl-NL" dirty="0" smtClean="0"/>
              <a:t> </a:t>
            </a:r>
            <a:r>
              <a:rPr lang="nl-NL" dirty="0" err="1" smtClean="0"/>
              <a:t>Satellite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afbeelding</a:t>
            </a:r>
            <a:endParaRPr lang="nl-NL" dirty="0"/>
          </a:p>
        </p:txBody>
      </p:sp>
      <p:pic>
        <p:nvPicPr>
          <p:cNvPr id="5" name="Afbeelding 4" descr="emitter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520" y="1052736"/>
            <a:ext cx="9540553" cy="509989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79512" y="4653136"/>
            <a:ext cx="259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I</a:t>
            </a:r>
            <a:r>
              <a:rPr lang="nl-NL" baseline="-25000" dirty="0" err="1" smtClean="0"/>
              <a:t>xx</a:t>
            </a:r>
            <a:r>
              <a:rPr lang="nl-NL" baseline="30000" dirty="0"/>
              <a:t> </a:t>
            </a:r>
            <a:r>
              <a:rPr lang="nl-NL" dirty="0" smtClean="0"/>
              <a:t>= </a:t>
            </a:r>
            <a:r>
              <a:rPr lang="pl-PL" dirty="0" smtClean="0"/>
              <a:t>2.407</a:t>
            </a:r>
            <a:r>
              <a:rPr lang="nl-NL" dirty="0" smtClean="0"/>
              <a:t> </a:t>
            </a:r>
            <a:r>
              <a:rPr lang="pl-PL" dirty="0" smtClean="0"/>
              <a:t>kgm</a:t>
            </a:r>
            <a:r>
              <a:rPr lang="nl-NL" baseline="30000" dirty="0" smtClean="0"/>
              <a:t>2</a:t>
            </a:r>
            <a:r>
              <a:rPr lang="pl-PL" dirty="0" smtClean="0"/>
              <a:t> I</a:t>
            </a:r>
            <a:r>
              <a:rPr lang="pl-PL" baseline="-25000" dirty="0" smtClean="0"/>
              <a:t>y</a:t>
            </a:r>
            <a:r>
              <a:rPr lang="nl-NL" baseline="-25000" dirty="0" smtClean="0"/>
              <a:t>y</a:t>
            </a:r>
            <a:r>
              <a:rPr lang="pl-PL" dirty="0" smtClean="0"/>
              <a:t> =</a:t>
            </a:r>
            <a:r>
              <a:rPr lang="nl-NL" dirty="0" smtClean="0"/>
              <a:t> </a:t>
            </a:r>
            <a:r>
              <a:rPr lang="pl-PL" dirty="0" smtClean="0"/>
              <a:t>5.582</a:t>
            </a:r>
            <a:r>
              <a:rPr lang="nl-NL" dirty="0" smtClean="0"/>
              <a:t> </a:t>
            </a:r>
            <a:r>
              <a:rPr lang="pl-PL" dirty="0" smtClean="0"/>
              <a:t>kgm</a:t>
            </a:r>
            <a:r>
              <a:rPr lang="pl-PL" baseline="30000" dirty="0" smtClean="0"/>
              <a:t>2</a:t>
            </a:r>
            <a:r>
              <a:rPr lang="pl-PL" dirty="0" smtClean="0"/>
              <a:t> I</a:t>
            </a:r>
            <a:r>
              <a:rPr lang="pl-PL" baseline="-25000" dirty="0" smtClean="0"/>
              <a:t>z</a:t>
            </a:r>
            <a:r>
              <a:rPr lang="nl-NL" baseline="-25000" dirty="0" smtClean="0"/>
              <a:t>z</a:t>
            </a:r>
            <a:r>
              <a:rPr lang="pl-PL" dirty="0" smtClean="0"/>
              <a:t> =</a:t>
            </a:r>
            <a:r>
              <a:rPr lang="nl-NL" dirty="0" smtClean="0"/>
              <a:t> </a:t>
            </a:r>
            <a:r>
              <a:rPr lang="pl-PL" dirty="0" smtClean="0"/>
              <a:t>6.542</a:t>
            </a:r>
            <a:r>
              <a:rPr lang="nl-NL" dirty="0" smtClean="0"/>
              <a:t> </a:t>
            </a:r>
            <a:r>
              <a:rPr lang="pl-PL" dirty="0" smtClean="0"/>
              <a:t>kgm</a:t>
            </a:r>
            <a:r>
              <a:rPr lang="nl-NL" baseline="30000" dirty="0" smtClean="0"/>
              <a:t>2</a:t>
            </a:r>
            <a:endParaRPr lang="nl-NL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Disturbance Torques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651992"/>
            <a:ext cx="7648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Gravity gradient</a:t>
            </a:r>
          </a:p>
          <a:p>
            <a:pPr lvl="1" algn="l" eaLnBrk="0" hangingPunct="0">
              <a:lnSpc>
                <a:spcPct val="150000"/>
              </a:lnSpc>
              <a:buClr>
                <a:schemeClr val="bg2"/>
              </a:buClr>
              <a:buFontTx/>
              <a:buChar char="•"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Solar Radiation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Earth Magnetic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en-US" sz="2400" kern="0" baseline="0" dirty="0" smtClean="0">
                <a:latin typeface="+mn-lt"/>
              </a:rPr>
              <a:t> Aerodynamic</a:t>
            </a:r>
            <a:r>
              <a:rPr lang="en-US" sz="2400" kern="0" dirty="0" smtClean="0">
                <a:latin typeface="+mn-lt"/>
              </a:rPr>
              <a:t> Torques</a:t>
            </a: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4643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688" y="2204864"/>
            <a:ext cx="2338260" cy="504056"/>
          </a:xfrm>
          <a:prstGeom prst="rect">
            <a:avLst/>
          </a:prstGeom>
          <a:noFill/>
        </p:spPr>
      </p:pic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799" y="3259708"/>
            <a:ext cx="3146585" cy="529332"/>
          </a:xfrm>
          <a:prstGeom prst="rect">
            <a:avLst/>
          </a:prstGeom>
          <a:noFill/>
        </p:spPr>
      </p:pic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99703" y="4365104"/>
            <a:ext cx="1736193" cy="553123"/>
          </a:xfrm>
          <a:prstGeom prst="rect">
            <a:avLst/>
          </a:prstGeom>
          <a:noFill/>
        </p:spPr>
      </p:pic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4643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5517232"/>
            <a:ext cx="2664295" cy="360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Disturbance Torques Emitter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651992"/>
            <a:ext cx="7648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Gravity gradient</a:t>
            </a:r>
          </a:p>
          <a:p>
            <a:pPr lvl="1" algn="l" eaLnBrk="0" hangingPunct="0">
              <a:lnSpc>
                <a:spcPct val="150000"/>
              </a:lnSpc>
              <a:buClr>
                <a:schemeClr val="bg2"/>
              </a:buClr>
              <a:buFontTx/>
              <a:buChar char="•"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Solar Radiation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Earth Magnetic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en-US" sz="2400" kern="0" baseline="0" dirty="0" smtClean="0">
                <a:latin typeface="+mn-lt"/>
              </a:rPr>
              <a:t> Aerodynamic</a:t>
            </a:r>
            <a:r>
              <a:rPr lang="en-US" sz="2400" kern="0" dirty="0" smtClean="0">
                <a:latin typeface="+mn-lt"/>
              </a:rPr>
              <a:t> Torques</a:t>
            </a: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688" y="2204864"/>
            <a:ext cx="6836970" cy="576064"/>
          </a:xfrm>
          <a:prstGeom prst="rect">
            <a:avLst/>
          </a:prstGeom>
          <a:noFill/>
        </p:spPr>
      </p:pic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3284984"/>
            <a:ext cx="5776642" cy="576064"/>
          </a:xfrm>
          <a:prstGeom prst="rect">
            <a:avLst/>
          </a:prstGeom>
          <a:noFill/>
        </p:spPr>
      </p:pic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4365104"/>
            <a:ext cx="3986969" cy="576064"/>
          </a:xfrm>
          <a:prstGeom prst="rect">
            <a:avLst/>
          </a:prstGeom>
          <a:noFill/>
        </p:spPr>
      </p:pic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4631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5517232"/>
            <a:ext cx="6039985" cy="404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Reaction</a:t>
            </a:r>
            <a:r>
              <a:rPr lang="nl-NL" dirty="0" smtClean="0"/>
              <a:t> </a:t>
            </a:r>
            <a:r>
              <a:rPr lang="nl-NL" dirty="0" err="1" smtClean="0"/>
              <a:t>Wheels</a:t>
            </a:r>
            <a:r>
              <a:rPr lang="nl-NL" dirty="0" smtClean="0"/>
              <a:t> </a:t>
            </a:r>
            <a:r>
              <a:rPr lang="nl-NL" dirty="0" err="1" smtClean="0"/>
              <a:t>Emitter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Total </a:t>
            </a:r>
            <a:r>
              <a:rPr lang="nl-NL" dirty="0" err="1" smtClean="0"/>
              <a:t>disturbance</a:t>
            </a:r>
            <a:r>
              <a:rPr lang="nl-NL" dirty="0" smtClean="0"/>
              <a:t> </a:t>
            </a:r>
            <a:r>
              <a:rPr lang="nl-NL" dirty="0" err="1" smtClean="0"/>
              <a:t>torque</a:t>
            </a:r>
            <a:r>
              <a:rPr lang="nl-NL" dirty="0" smtClean="0"/>
              <a:t> 8.776·10</a:t>
            </a:r>
            <a:r>
              <a:rPr lang="nl-NL" baseline="30000" dirty="0" smtClean="0"/>
              <a:t>-5 </a:t>
            </a:r>
            <a:r>
              <a:rPr lang="nl-NL" dirty="0" err="1" smtClean="0"/>
              <a:t>Nm</a:t>
            </a:r>
            <a:endParaRPr lang="nl-NL" dirty="0" smtClean="0"/>
          </a:p>
          <a:p>
            <a:r>
              <a:rPr lang="nl-NL" dirty="0" err="1" smtClean="0"/>
              <a:t>Safety</a:t>
            </a:r>
            <a:r>
              <a:rPr lang="nl-NL" dirty="0" smtClean="0"/>
              <a:t> margin of 2</a:t>
            </a:r>
          </a:p>
          <a:p>
            <a:r>
              <a:rPr lang="nl-NL" dirty="0" err="1" smtClean="0"/>
              <a:t>Torque</a:t>
            </a:r>
            <a:r>
              <a:rPr lang="nl-NL" dirty="0" smtClean="0"/>
              <a:t> </a:t>
            </a:r>
            <a:r>
              <a:rPr lang="nl-NL" dirty="0" err="1" smtClean="0"/>
              <a:t>requirement</a:t>
            </a:r>
            <a:r>
              <a:rPr lang="nl-NL" dirty="0" smtClean="0"/>
              <a:t> 1.755·10</a:t>
            </a:r>
            <a:r>
              <a:rPr lang="nl-NL" baseline="30000" dirty="0" smtClean="0"/>
              <a:t>-4</a:t>
            </a:r>
            <a:r>
              <a:rPr lang="nl-NL" dirty="0" smtClean="0"/>
              <a:t> </a:t>
            </a:r>
            <a:r>
              <a:rPr lang="nl-NL" dirty="0" err="1" smtClean="0"/>
              <a:t>Nm</a:t>
            </a:r>
            <a:endParaRPr lang="nl-NL" dirty="0" smtClean="0"/>
          </a:p>
          <a:p>
            <a:pPr>
              <a:buNone/>
            </a:pPr>
            <a:r>
              <a:rPr lang="nl-NL" baseline="30000" dirty="0" smtClean="0"/>
              <a:t> </a:t>
            </a:r>
            <a:endParaRPr lang="nl-NL" dirty="0"/>
          </a:p>
        </p:txBody>
      </p:sp>
      <p:pic>
        <p:nvPicPr>
          <p:cNvPr id="4" name="Afbeelding 3" descr="reactionwhe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780928"/>
            <a:ext cx="4680520" cy="2756625"/>
          </a:xfrm>
          <a:prstGeom prst="rect">
            <a:avLst/>
          </a:prstGeom>
        </p:spPr>
      </p:pic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4572001" y="3140968"/>
            <a:ext cx="39604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nl-NL" sz="2000" kern="0" dirty="0" err="1" smtClean="0">
                <a:latin typeface="+mn-lt"/>
              </a:rPr>
              <a:t>Angular</a:t>
            </a:r>
            <a:r>
              <a:rPr lang="nl-NL" sz="2000" kern="0" dirty="0" smtClean="0">
                <a:latin typeface="+mn-lt"/>
              </a:rPr>
              <a:t> </a:t>
            </a:r>
            <a:r>
              <a:rPr lang="nl-NL" sz="2000" kern="0" dirty="0" err="1" smtClean="0">
                <a:latin typeface="+mn-lt"/>
              </a:rPr>
              <a:t>acceleration</a:t>
            </a:r>
            <a:r>
              <a:rPr lang="nl-NL" sz="2000" kern="0" dirty="0" smtClean="0">
                <a:latin typeface="+mn-lt"/>
              </a:rPr>
              <a:t> 100 rad/s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lang="nl-NL" sz="2000" kern="0" dirty="0" smtClean="0">
              <a:latin typeface="+mn-lt"/>
            </a:endParaRP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 =</a:t>
            </a:r>
            <a:r>
              <a:rPr kumimoji="0" lang="nl-NL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 mm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nl-NL" sz="2000" kern="0" baseline="0" dirty="0" smtClean="0">
                <a:latin typeface="+mn-lt"/>
              </a:rPr>
              <a:t>b</a:t>
            </a:r>
            <a:r>
              <a:rPr lang="nl-NL" sz="2000" kern="0" dirty="0" smtClean="0">
                <a:latin typeface="+mn-lt"/>
              </a:rPr>
              <a:t> = 36 mm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212 grams</a:t>
            </a:r>
          </a:p>
          <a:p>
            <a:pPr marL="195263" marR="0" lvl="0" indent="-195263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kumimoji="0" lang="nl-NL" sz="2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Thruster</a:t>
            </a:r>
            <a:r>
              <a:rPr lang="nl-NL" dirty="0" smtClean="0"/>
              <a:t> </a:t>
            </a:r>
            <a:r>
              <a:rPr lang="nl-NL" dirty="0" err="1" smtClean="0"/>
              <a:t>Emitter</a:t>
            </a:r>
            <a:endParaRPr lang="nl-NL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900113" y="1798638"/>
            <a:ext cx="7648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eaLnBrk="0" hangingPunct="0">
              <a:lnSpc>
                <a:spcPct val="110000"/>
              </a:lnSpc>
              <a:buClr>
                <a:schemeClr val="bg2"/>
              </a:buClr>
              <a:buFontTx/>
              <a:buChar char="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l-G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Δ</a:t>
            </a:r>
            <a:r>
              <a:rPr kumimoji="0" lang="nl-NL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 </a:t>
            </a:r>
            <a:r>
              <a:rPr kumimoji="0" lang="nl-NL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requirement</a:t>
            </a:r>
            <a:r>
              <a:rPr kumimoji="0" lang="nl-NL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nl-NL" sz="2400" dirty="0" smtClean="0"/>
              <a:t>225.38 m/s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Biproppelant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thruster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en-US" sz="2400" kern="0" baseline="0" dirty="0" smtClean="0">
                <a:latin typeface="+mn-lt"/>
              </a:rPr>
              <a:t> </a:t>
            </a:r>
            <a:r>
              <a:rPr lang="en-US" sz="2400" kern="0" baseline="0" dirty="0" err="1" smtClean="0">
                <a:latin typeface="+mn-lt"/>
              </a:rPr>
              <a:t>I</a:t>
            </a:r>
            <a:r>
              <a:rPr lang="en-US" sz="2400" kern="0" baseline="-25000" dirty="0" err="1" smtClean="0">
                <a:latin typeface="+mn-lt"/>
              </a:rPr>
              <a:t>sp</a:t>
            </a:r>
            <a:r>
              <a:rPr lang="en-US" sz="2400" kern="0" baseline="-25000" dirty="0" smtClean="0">
                <a:latin typeface="+mn-lt"/>
              </a:rPr>
              <a:t> </a:t>
            </a:r>
            <a:r>
              <a:rPr lang="en-US" sz="2400" kern="0" dirty="0" smtClean="0">
                <a:latin typeface="+mn-lt"/>
              </a:rPr>
              <a:t>= 291 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Fuel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mass 3.8 kg</a:t>
            </a:r>
          </a:p>
          <a:p>
            <a:pPr lvl="1" algn="l" eaLnBrk="0" hangingPunct="0">
              <a:lnSpc>
                <a:spcPct val="110000"/>
              </a:lnSpc>
              <a:buClr>
                <a:schemeClr val="bg2"/>
              </a:buClr>
              <a:buFontTx/>
              <a:buChar char="•"/>
            </a:pPr>
            <a:r>
              <a:rPr lang="en-US" sz="2400" kern="0" baseline="0" dirty="0" smtClean="0">
                <a:latin typeface="+mn-lt"/>
              </a:rPr>
              <a:t> </a:t>
            </a:r>
            <a:r>
              <a:rPr lang="en-US" sz="2400" kern="0" baseline="0" dirty="0" err="1" smtClean="0">
                <a:latin typeface="+mn-lt"/>
              </a:rPr>
              <a:t>Monomethylhydrazine</a:t>
            </a:r>
            <a:r>
              <a:rPr lang="en-US" sz="2400" kern="0" dirty="0" smtClean="0">
                <a:latin typeface="+mn-lt"/>
              </a:rPr>
              <a:t> 2.88 L</a:t>
            </a:r>
          </a:p>
          <a:p>
            <a:pPr lvl="1" algn="l" eaLnBrk="0" hangingPunct="0">
              <a:lnSpc>
                <a:spcPct val="110000"/>
              </a:lnSpc>
              <a:buClr>
                <a:schemeClr val="bg2"/>
              </a:buClr>
              <a:buFontTx/>
              <a:buChar char="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Dinitrogen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Tetraoxide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1.32 L</a:t>
            </a: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757256"/>
            <a:ext cx="2232248" cy="454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4319464" y="580526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/>
              <a:t>Source</a:t>
            </a:r>
            <a:r>
              <a:rPr lang="nl-NL" sz="1400" dirty="0" smtClean="0"/>
              <a:t>: http://www.eads.com</a:t>
            </a:r>
            <a:endParaRPr lang="nl-NL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Pointing</a:t>
            </a:r>
            <a:r>
              <a:rPr lang="nl-NL" dirty="0" smtClean="0"/>
              <a:t> </a:t>
            </a:r>
            <a:r>
              <a:rPr lang="nl-NL" dirty="0" err="1" smtClean="0"/>
              <a:t>Emitter</a:t>
            </a:r>
            <a:endParaRPr lang="nl-NL" dirty="0"/>
          </a:p>
        </p:txBody>
      </p:sp>
      <p:pic>
        <p:nvPicPr>
          <p:cNvPr id="160770" name="Picture 2" descr="C:\Users\Lieuwe\AppData\Local\Microsoft\Windows\Temporary Internet Files\Content.IE5\VBF0OWN4\MC90025125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628800"/>
            <a:ext cx="2880320" cy="38339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receiver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7213" y="1324361"/>
            <a:ext cx="9734065" cy="448090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Receiver</a:t>
            </a:r>
            <a:r>
              <a:rPr lang="nl-NL" dirty="0" smtClean="0"/>
              <a:t> </a:t>
            </a:r>
            <a:r>
              <a:rPr lang="nl-NL" dirty="0" err="1" smtClean="0"/>
              <a:t>Satellite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6084168" y="4653136"/>
            <a:ext cx="259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I</a:t>
            </a:r>
            <a:r>
              <a:rPr lang="nl-NL" baseline="-25000" dirty="0" err="1" smtClean="0"/>
              <a:t>xx</a:t>
            </a:r>
            <a:r>
              <a:rPr lang="nl-NL" baseline="30000" dirty="0"/>
              <a:t> </a:t>
            </a:r>
            <a:r>
              <a:rPr lang="nl-NL" dirty="0" smtClean="0"/>
              <a:t>= 1.307 </a:t>
            </a:r>
            <a:r>
              <a:rPr lang="pl-PL" dirty="0" smtClean="0"/>
              <a:t>kgm</a:t>
            </a:r>
            <a:r>
              <a:rPr lang="nl-NL" baseline="30000" dirty="0" smtClean="0"/>
              <a:t>2</a:t>
            </a:r>
            <a:r>
              <a:rPr lang="pl-PL" dirty="0" smtClean="0"/>
              <a:t> I</a:t>
            </a:r>
            <a:r>
              <a:rPr lang="pl-PL" baseline="-25000" dirty="0" smtClean="0"/>
              <a:t>y</a:t>
            </a:r>
            <a:r>
              <a:rPr lang="nl-NL" baseline="-25000" dirty="0" smtClean="0"/>
              <a:t>y</a:t>
            </a:r>
            <a:r>
              <a:rPr lang="pl-PL" dirty="0" smtClean="0"/>
              <a:t> =</a:t>
            </a:r>
            <a:r>
              <a:rPr lang="nl-NL" dirty="0" smtClean="0"/>
              <a:t> 0.101 </a:t>
            </a:r>
            <a:r>
              <a:rPr lang="pl-PL" dirty="0" smtClean="0"/>
              <a:t>kgm</a:t>
            </a:r>
            <a:r>
              <a:rPr lang="pl-PL" baseline="30000" dirty="0" smtClean="0"/>
              <a:t>2</a:t>
            </a:r>
            <a:r>
              <a:rPr lang="pl-PL" dirty="0" smtClean="0"/>
              <a:t> I</a:t>
            </a:r>
            <a:r>
              <a:rPr lang="pl-PL" baseline="-25000" dirty="0" smtClean="0"/>
              <a:t>z</a:t>
            </a:r>
            <a:r>
              <a:rPr lang="nl-NL" baseline="-25000" dirty="0" smtClean="0"/>
              <a:t>z</a:t>
            </a:r>
            <a:r>
              <a:rPr lang="pl-PL" dirty="0" smtClean="0"/>
              <a:t> =</a:t>
            </a:r>
            <a:r>
              <a:rPr lang="nl-NL" dirty="0" smtClean="0"/>
              <a:t> 1.316 </a:t>
            </a:r>
            <a:r>
              <a:rPr lang="pl-PL" dirty="0" smtClean="0"/>
              <a:t>kgm</a:t>
            </a:r>
            <a:r>
              <a:rPr lang="nl-NL" baseline="30000" dirty="0" smtClean="0"/>
              <a:t>2</a:t>
            </a:r>
            <a:endParaRPr lang="nl-NL" baseline="30000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Disturbance Torques Receiver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651992"/>
            <a:ext cx="7648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Gravity gradient</a:t>
            </a:r>
          </a:p>
          <a:p>
            <a:pPr lvl="1" algn="l" eaLnBrk="0" hangingPunct="0">
              <a:lnSpc>
                <a:spcPct val="150000"/>
              </a:lnSpc>
              <a:buClr>
                <a:schemeClr val="bg2"/>
              </a:buClr>
              <a:buFontTx/>
              <a:buChar char="•"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Solar Radiation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Earth Magnetic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Char char="•"/>
              <a:tabLst/>
              <a:defRPr/>
            </a:pPr>
            <a:r>
              <a:rPr lang="en-US" sz="2400" kern="0" baseline="0" dirty="0" smtClean="0">
                <a:latin typeface="+mn-lt"/>
              </a:rPr>
              <a:t> Aerodynamic</a:t>
            </a:r>
            <a:r>
              <a:rPr lang="en-US" sz="2400" kern="0" dirty="0" smtClean="0">
                <a:latin typeface="+mn-lt"/>
              </a:rPr>
              <a:t> Torques</a:t>
            </a: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2204864"/>
            <a:ext cx="6627477" cy="548680"/>
          </a:xfrm>
          <a:prstGeom prst="rect">
            <a:avLst/>
          </a:prstGeom>
          <a:noFill/>
        </p:spPr>
      </p:pic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3284984"/>
            <a:ext cx="5623970" cy="548680"/>
          </a:xfrm>
          <a:prstGeom prst="rect">
            <a:avLst/>
          </a:prstGeom>
          <a:noFill/>
        </p:spPr>
      </p:pic>
      <p:sp>
        <p:nvSpPr>
          <p:cNvPr id="1566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6679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4365104"/>
            <a:ext cx="4283969" cy="594127"/>
          </a:xfrm>
          <a:prstGeom prst="rect">
            <a:avLst/>
          </a:prstGeom>
          <a:noFill/>
        </p:spPr>
      </p:pic>
      <p:sp>
        <p:nvSpPr>
          <p:cNvPr id="15668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56681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7993" y="5445224"/>
            <a:ext cx="7004487" cy="4601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Default Design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Sjabloon presentatie nieuwe huisstijl</Template>
  <TotalTime>3882</TotalTime>
  <Words>261</Words>
  <Application>Microsoft Office PowerPoint</Application>
  <PresentationFormat>Diavoorstelling (4:3)</PresentationFormat>
  <Paragraphs>80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20" baseType="lpstr">
      <vt:lpstr>Tahoma</vt:lpstr>
      <vt:lpstr>Arial</vt:lpstr>
      <vt:lpstr>Bookman Old Style</vt:lpstr>
      <vt:lpstr>Times</vt:lpstr>
      <vt:lpstr>ArialMS</vt:lpstr>
      <vt:lpstr>Times New Roman</vt:lpstr>
      <vt:lpstr>Default Design</vt:lpstr>
      <vt:lpstr>Attitude and Orbital Determination and Control Subsystem</vt:lpstr>
      <vt:lpstr>Emitter Satellite</vt:lpstr>
      <vt:lpstr>Disturbance Torques</vt:lpstr>
      <vt:lpstr>Disturbance Torques Emitter</vt:lpstr>
      <vt:lpstr>Reaction Wheels Emitter</vt:lpstr>
      <vt:lpstr>Thruster Emitter</vt:lpstr>
      <vt:lpstr>Pointing Emitter</vt:lpstr>
      <vt:lpstr>Receiver Satellite</vt:lpstr>
      <vt:lpstr>Disturbance Torques Receiver</vt:lpstr>
      <vt:lpstr>Reaction Wheels Receiver</vt:lpstr>
      <vt:lpstr>Attitude Control Receiver</vt:lpstr>
      <vt:lpstr>Thruster Receiver</vt:lpstr>
      <vt:lpstr>Pointing Receiver</vt:lpstr>
    </vt:vector>
  </TitlesOfParts>
  <Company>TU Delft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Netwerkgebruiker SBS</dc:creator>
  <cp:lastModifiedBy>Lieuwe</cp:lastModifiedBy>
  <cp:revision>400</cp:revision>
  <cp:lastPrinted>2003-01-17T08:35:50Z</cp:lastPrinted>
  <dcterms:created xsi:type="dcterms:W3CDTF">2003-02-14T12:59:34Z</dcterms:created>
  <dcterms:modified xsi:type="dcterms:W3CDTF">2010-06-14T18:33:53Z</dcterms:modified>
</cp:coreProperties>
</file>